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64" r:id="rId3"/>
    <p:sldId id="257" r:id="rId4"/>
    <p:sldId id="258" r:id="rId5"/>
    <p:sldId id="259" r:id="rId6"/>
    <p:sldId id="260" r:id="rId7"/>
    <p:sldId id="266" r:id="rId8"/>
    <p:sldId id="267" r:id="rId9"/>
    <p:sldId id="261" r:id="rId10"/>
    <p:sldId id="263" r:id="rId11"/>
    <p:sldId id="262" r:id="rId12"/>
    <p:sldId id="268" r:id="rId13"/>
    <p:sldId id="265" r:id="rId14"/>
    <p:sldId id="269" r:id="rId15"/>
    <p:sldId id="270" r:id="rId16"/>
    <p:sldId id="271" r:id="rId17"/>
    <p:sldId id="274" r:id="rId18"/>
    <p:sldId id="280" r:id="rId19"/>
    <p:sldId id="275" r:id="rId20"/>
    <p:sldId id="276" r:id="rId21"/>
    <p:sldId id="277" r:id="rId22"/>
    <p:sldId id="272" r:id="rId23"/>
    <p:sldId id="278" r:id="rId24"/>
    <p:sldId id="279" r:id="rId25"/>
    <p:sldId id="27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5"/>
    <p:restoredTop sz="86360"/>
  </p:normalViewPr>
  <p:slideViewPr>
    <p:cSldViewPr snapToGrid="0" snapToObjects="1">
      <p:cViewPr>
        <p:scale>
          <a:sx n="135" d="100"/>
          <a:sy n="135" d="100"/>
        </p:scale>
        <p:origin x="144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62C0ED-65FD-A24F-B617-0960BA02254A}" type="datetimeFigureOut">
              <a:rPr lang="en-US" smtClean="0"/>
              <a:t>3/30/19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7DC84-9E27-E347-A759-3F7D6C765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29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Relationship Id="rId3" Type="http://schemas.openxmlformats.org/officeDocument/2006/relationships/hyperlink" Target="https://isaacchanghau.github.io/post/activation_functions/" TargetMode="Externa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Relationship Id="rId3" Type="http://schemas.openxmlformats.org/officeDocument/2006/relationships/hyperlink" Target="https://isaacchanghau.github.io/post/activation_functions/" TargetMode="Externa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UGa7uH" TargetMode="External"/><Relationship Id="rId4" Type="http://schemas.openxmlformats.org/officeDocument/2006/relationships/hyperlink" Target="https://medium.freecodecamp.org/an-intuitive-guide-to-convolutional-neural-networks-260c2de0a050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Relationship Id="rId3" Type="http://schemas.openxmlformats.org/officeDocument/2006/relationships/hyperlink" Target="https://stats.stackexchange.com/questions/153531/what-is-batch-size-in-neural-network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all the neuron does is it inputs the size, computes this linear function, </a:t>
            </a: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takes a max of zero, and then outputs the estimated price.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47DC84-9E27-E347-A759-3F7D6C7655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24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https://isaacchanghau.github.io/post/activation_functions/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47DC84-9E27-E347-A759-3F7D6C7655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5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https://isaacchanghau.github.io/post/activation_functions/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47DC84-9E27-E347-A759-3F7D6C7655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067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medium.com</a:t>
            </a:r>
            <a:r>
              <a:rPr lang="en-US" dirty="0" smtClean="0"/>
              <a:t>/@krishnakalyan3/introduction-to-exponential-linear-unit-d3e2904b366c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towardsdatascience.com</a:t>
            </a:r>
            <a:r>
              <a:rPr lang="en-US" dirty="0" smtClean="0"/>
              <a:t>/activation-functions-neural-networks-1cbd9f8d91d6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47DC84-9E27-E347-A759-3F7D6C76551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152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there are only 784 pixels, 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will be interesting to see if there 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 a way that we could condense the image 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 to the important features 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distinguish what makes it a shoe, 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a handbag, or a shirt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47DC84-9E27-E347-A759-3F7D6C7655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666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https://bit.ly/2UGa7uH</a:t>
            </a:r>
            <a:endParaRPr lang="en-US" sz="1200" b="0" i="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www.coursera.org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/learn/introduction-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tensorflow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/lecture/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JSKji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/what-are-convolutions-and-pooling</a:t>
            </a:r>
          </a:p>
          <a:p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http://</a:t>
            </a:r>
            <a:r>
              <a:rPr lang="en-US" dirty="0" err="1" smtClean="0"/>
              <a:t>www.songho.ca</a:t>
            </a:r>
            <a:r>
              <a:rPr lang="en-US" dirty="0" smtClean="0"/>
              <a:t>/</a:t>
            </a:r>
            <a:r>
              <a:rPr lang="en-US" dirty="0" err="1" smtClean="0"/>
              <a:t>dsp</a:t>
            </a:r>
            <a:r>
              <a:rPr lang="en-US" dirty="0" smtClean="0"/>
              <a:t>/convolution/convolution2d_example.html</a:t>
            </a:r>
          </a:p>
          <a:p>
            <a:endParaRPr lang="en-US" dirty="0" smtClean="0"/>
          </a:p>
          <a:p>
            <a:r>
              <a:rPr lang="en-US" dirty="0" smtClean="0">
                <a:hlinkClick r:id="rId4"/>
              </a:rPr>
              <a:t>https://medium.freecodecamp.org/an-intuitive-guide-to-convolutional-neural-networks-260c2de0a050</a:t>
            </a:r>
            <a:endParaRPr lang="en-US" dirty="0" smtClean="0"/>
          </a:p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processing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kernel,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convolution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matrix, or mask is a small matrix. It is used for blurring, sharpening, embossing, edge detection, and more. This is accomplished by doing a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convolution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between a kernel and an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47DC84-9E27-E347-A759-3F7D6C76551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924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https://stats.stackexchange.com/questions/153531/what-is-batch-size-in-neural-network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47DC84-9E27-E347-A759-3F7D6C76551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11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0669A-7D90-CA4B-8FF5-A5F8F0B93604}" type="datetimeFigureOut">
              <a:rPr lang="en-US" smtClean="0"/>
              <a:t>3/30/19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EE95-19AF-5F40-8570-1109CC93C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62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0669A-7D90-CA4B-8FF5-A5F8F0B93604}" type="datetimeFigureOut">
              <a:rPr lang="en-US" smtClean="0"/>
              <a:t>3/30/19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EE95-19AF-5F40-8570-1109CC93C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753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0669A-7D90-CA4B-8FF5-A5F8F0B93604}" type="datetimeFigureOut">
              <a:rPr lang="en-US" smtClean="0"/>
              <a:t>3/30/19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EE95-19AF-5F40-8570-1109CC93C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195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0669A-7D90-CA4B-8FF5-A5F8F0B93604}" type="datetimeFigureOut">
              <a:rPr lang="en-US" smtClean="0"/>
              <a:t>3/30/19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EE95-19AF-5F40-8570-1109CC93C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73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0669A-7D90-CA4B-8FF5-A5F8F0B93604}" type="datetimeFigureOut">
              <a:rPr lang="en-US" smtClean="0"/>
              <a:t>3/30/19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EE95-19AF-5F40-8570-1109CC93C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35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0669A-7D90-CA4B-8FF5-A5F8F0B93604}" type="datetimeFigureOut">
              <a:rPr lang="en-US" smtClean="0"/>
              <a:t>3/30/19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EE95-19AF-5F40-8570-1109CC93C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797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0669A-7D90-CA4B-8FF5-A5F8F0B93604}" type="datetimeFigureOut">
              <a:rPr lang="en-US" smtClean="0"/>
              <a:t>3/30/19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EE95-19AF-5F40-8570-1109CC93C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72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0669A-7D90-CA4B-8FF5-A5F8F0B93604}" type="datetimeFigureOut">
              <a:rPr lang="en-US" smtClean="0"/>
              <a:t>3/30/19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EE95-19AF-5F40-8570-1109CC93C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14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0669A-7D90-CA4B-8FF5-A5F8F0B93604}" type="datetimeFigureOut">
              <a:rPr lang="en-US" smtClean="0"/>
              <a:t>3/30/19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EE95-19AF-5F40-8570-1109CC93C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0669A-7D90-CA4B-8FF5-A5F8F0B93604}" type="datetimeFigureOut">
              <a:rPr lang="en-US" smtClean="0"/>
              <a:t>3/30/19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EE95-19AF-5F40-8570-1109CC93C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746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0669A-7D90-CA4B-8FF5-A5F8F0B93604}" type="datetimeFigureOut">
              <a:rPr lang="en-US" smtClean="0"/>
              <a:t>3/30/19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3EE95-19AF-5F40-8570-1109CC93C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458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70669A-7D90-CA4B-8FF5-A5F8F0B93604}" type="datetimeFigureOut">
              <a:rPr lang="en-US" smtClean="0"/>
              <a:t>3/30/19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23EE95-19AF-5F40-8570-1109CC93C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317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hyperlink" Target="https://datascience.stackexchange.com/questions/16463/what-is-are-the-default-filters-used-by-keras-convolution2d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40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40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CLGX-Hackathon 2019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20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993" y="82688"/>
            <a:ext cx="10515600" cy="1325563"/>
          </a:xfrm>
        </p:spPr>
        <p:txBody>
          <a:bodyPr/>
          <a:lstStyle/>
          <a:p>
            <a:r>
              <a:rPr lang="en-US" dirty="0" smtClean="0"/>
              <a:t>ANN - </a:t>
            </a:r>
            <a:r>
              <a:rPr lang="en-US" dirty="0" err="1" smtClean="0"/>
              <a:t>mnist</a:t>
            </a:r>
            <a:endParaRPr lang="en-US" dirty="0"/>
          </a:p>
        </p:txBody>
      </p:sp>
      <p:sp>
        <p:nvSpPr>
          <p:cNvPr id="4" name="Cube 3"/>
          <p:cNvSpPr/>
          <p:nvPr/>
        </p:nvSpPr>
        <p:spPr>
          <a:xfrm>
            <a:off x="1184850" y="1992488"/>
            <a:ext cx="1175009" cy="3104445"/>
          </a:xfrm>
          <a:prstGeom prst="cube">
            <a:avLst>
              <a:gd name="adj" fmla="val 812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934083" y="1713239"/>
            <a:ext cx="323709" cy="38508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272950" y="2241368"/>
            <a:ext cx="304800" cy="2641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809620">
            <a:off x="771715" y="2078337"/>
            <a:ext cx="1224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smtClean="0">
                <a:latin typeface="Century Schoolbook" charset="0"/>
                <a:ea typeface="Century Schoolbook" charset="0"/>
                <a:cs typeface="Century Schoolbook" charset="0"/>
              </a:rPr>
              <a:t>28x28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72330" y="1467556"/>
            <a:ext cx="338667" cy="47389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endCxn id="11" idx="3"/>
          </p:cNvCxnSpPr>
          <p:nvPr/>
        </p:nvCxnSpPr>
        <p:spPr>
          <a:xfrm flipV="1">
            <a:off x="2014031" y="1917126"/>
            <a:ext cx="1430645" cy="7498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>
            <a:spLocks noChangeAspect="1"/>
          </p:cNvSpPr>
          <p:nvPr/>
        </p:nvSpPr>
        <p:spPr>
          <a:xfrm>
            <a:off x="3404503" y="1682979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3404503" y="2075909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3404503" y="2518799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3404503" y="2983142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3404503" y="3470234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3404503" y="3906869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3407911" y="4359893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3404503" y="4818714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3404503" y="5282599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3407911" y="5733505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817869" y="1024513"/>
            <a:ext cx="700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smtClean="0">
                <a:latin typeface="Century Schoolbook" charset="0"/>
                <a:ea typeface="Century Schoolbook" charset="0"/>
                <a:cs typeface="Century Schoolbook" charset="0"/>
              </a:rPr>
              <a:t>512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 rot="16200000">
            <a:off x="8140639" y="3331336"/>
            <a:ext cx="1474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smtClean="0">
                <a:latin typeface="Century Schoolbook" charset="0"/>
                <a:ea typeface="Century Schoolbook" charset="0"/>
                <a:cs typeface="Century Schoolbook" charset="0"/>
              </a:rPr>
              <a:t>10 -class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91189" y="1022649"/>
            <a:ext cx="700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smtClean="0">
                <a:latin typeface="Century Schoolbook" charset="0"/>
                <a:ea typeface="Century Schoolbook" charset="0"/>
                <a:cs typeface="Century Schoolbook" charset="0"/>
              </a:rPr>
              <a:t>784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5958778" y="1918849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>
            <a:spLocks noChangeAspect="1"/>
          </p:cNvSpPr>
          <p:nvPr/>
        </p:nvSpPr>
        <p:spPr>
          <a:xfrm>
            <a:off x="5958778" y="2311779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5958778" y="2754669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5958778" y="3219012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5958778" y="3706104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5958778" y="4142739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5962186" y="4595763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>
            <a:spLocks noChangeAspect="1"/>
          </p:cNvSpPr>
          <p:nvPr/>
        </p:nvSpPr>
        <p:spPr>
          <a:xfrm>
            <a:off x="5958778" y="5054584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>
            <a:stCxn id="11" idx="6"/>
            <a:endCxn id="29" idx="2"/>
          </p:cNvCxnSpPr>
          <p:nvPr/>
        </p:nvCxnSpPr>
        <p:spPr>
          <a:xfrm>
            <a:off x="3678823" y="1820139"/>
            <a:ext cx="2279955" cy="2358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1" idx="6"/>
            <a:endCxn id="30" idx="2"/>
          </p:cNvCxnSpPr>
          <p:nvPr/>
        </p:nvCxnSpPr>
        <p:spPr>
          <a:xfrm>
            <a:off x="3678823" y="1820139"/>
            <a:ext cx="2279955" cy="628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1" idx="6"/>
            <a:endCxn id="31" idx="2"/>
          </p:cNvCxnSpPr>
          <p:nvPr/>
        </p:nvCxnSpPr>
        <p:spPr>
          <a:xfrm>
            <a:off x="3678823" y="1820139"/>
            <a:ext cx="2279955" cy="10716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1" idx="6"/>
            <a:endCxn id="32" idx="2"/>
          </p:cNvCxnSpPr>
          <p:nvPr/>
        </p:nvCxnSpPr>
        <p:spPr>
          <a:xfrm>
            <a:off x="3678823" y="1820139"/>
            <a:ext cx="2279955" cy="15360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1" idx="6"/>
            <a:endCxn id="33" idx="2"/>
          </p:cNvCxnSpPr>
          <p:nvPr/>
        </p:nvCxnSpPr>
        <p:spPr>
          <a:xfrm>
            <a:off x="3678823" y="1820139"/>
            <a:ext cx="2279955" cy="20231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34" idx="2"/>
          </p:cNvCxnSpPr>
          <p:nvPr/>
        </p:nvCxnSpPr>
        <p:spPr>
          <a:xfrm>
            <a:off x="3678823" y="1820139"/>
            <a:ext cx="2279955" cy="24597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1" idx="6"/>
            <a:endCxn id="35" idx="2"/>
          </p:cNvCxnSpPr>
          <p:nvPr/>
        </p:nvCxnSpPr>
        <p:spPr>
          <a:xfrm>
            <a:off x="3678823" y="1820139"/>
            <a:ext cx="2283363" cy="29127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1" idx="6"/>
            <a:endCxn id="36" idx="2"/>
          </p:cNvCxnSpPr>
          <p:nvPr/>
        </p:nvCxnSpPr>
        <p:spPr>
          <a:xfrm>
            <a:off x="3678823" y="1820139"/>
            <a:ext cx="2279955" cy="33716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>
            <a:spLocks noChangeAspect="1"/>
          </p:cNvSpPr>
          <p:nvPr/>
        </p:nvSpPr>
        <p:spPr>
          <a:xfrm>
            <a:off x="8288190" y="2298958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>
            <a:spLocks noChangeAspect="1"/>
          </p:cNvSpPr>
          <p:nvPr/>
        </p:nvSpPr>
        <p:spPr>
          <a:xfrm>
            <a:off x="8288190" y="2691888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>
            <a:spLocks noChangeAspect="1"/>
          </p:cNvSpPr>
          <p:nvPr/>
        </p:nvSpPr>
        <p:spPr>
          <a:xfrm>
            <a:off x="8288190" y="3134778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8288190" y="3599121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8288190" y="4086213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>
            <a:spLocks noChangeAspect="1"/>
          </p:cNvSpPr>
          <p:nvPr/>
        </p:nvSpPr>
        <p:spPr>
          <a:xfrm>
            <a:off x="8288190" y="4522848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/>
          <p:cNvCxnSpPr>
            <a:endCxn id="53" idx="2"/>
          </p:cNvCxnSpPr>
          <p:nvPr/>
        </p:nvCxnSpPr>
        <p:spPr>
          <a:xfrm>
            <a:off x="6233098" y="2056009"/>
            <a:ext cx="2055092" cy="3801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29" idx="6"/>
            <a:endCxn id="54" idx="2"/>
          </p:cNvCxnSpPr>
          <p:nvPr/>
        </p:nvCxnSpPr>
        <p:spPr>
          <a:xfrm>
            <a:off x="6233098" y="2056009"/>
            <a:ext cx="2055092" cy="7730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29" idx="6"/>
            <a:endCxn id="55" idx="2"/>
          </p:cNvCxnSpPr>
          <p:nvPr/>
        </p:nvCxnSpPr>
        <p:spPr>
          <a:xfrm>
            <a:off x="6233098" y="2056009"/>
            <a:ext cx="2055092" cy="12159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56" idx="2"/>
          </p:cNvCxnSpPr>
          <p:nvPr/>
        </p:nvCxnSpPr>
        <p:spPr>
          <a:xfrm>
            <a:off x="6236506" y="2056009"/>
            <a:ext cx="2051684" cy="1680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29" idx="6"/>
            <a:endCxn id="57" idx="2"/>
          </p:cNvCxnSpPr>
          <p:nvPr/>
        </p:nvCxnSpPr>
        <p:spPr>
          <a:xfrm>
            <a:off x="6233098" y="2056009"/>
            <a:ext cx="2055092" cy="2167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29" idx="6"/>
            <a:endCxn id="58" idx="2"/>
          </p:cNvCxnSpPr>
          <p:nvPr/>
        </p:nvCxnSpPr>
        <p:spPr>
          <a:xfrm>
            <a:off x="6233098" y="2056009"/>
            <a:ext cx="2055092" cy="2603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840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6" grpId="0"/>
      <p:bldP spid="27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Loss and optimizer in </a:t>
            </a:r>
            <a:r>
              <a:rPr lang="en-US" dirty="0" err="1" smtClean="0"/>
              <a:t>tensorflow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8688354"/>
              </p:ext>
            </p:extLst>
          </p:nvPr>
        </p:nvGraphicFramePr>
        <p:xfrm>
          <a:off x="838200" y="1825625"/>
          <a:ext cx="10515600" cy="210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4287644"/>
                <a:gridCol w="2722756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optimizer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Binary classification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binary_crossentropy</a:t>
                      </a:r>
                      <a:endParaRPr 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 smtClean="0"/>
                        <a:t>- </a:t>
                      </a:r>
                      <a:r>
                        <a:rPr lang="en-US" dirty="0" err="1" smtClean="0"/>
                        <a:t>sgd</a:t>
                      </a:r>
                      <a:endParaRPr lang="en-US" dirty="0" smtClean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 smtClean="0"/>
                        <a:t>- </a:t>
                      </a:r>
                      <a:r>
                        <a:rPr lang="en-US" dirty="0" err="1" smtClean="0"/>
                        <a:t>adam</a:t>
                      </a:r>
                      <a:endParaRPr lang="en-US" dirty="0" smtClean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 smtClean="0"/>
                        <a:t>- </a:t>
                      </a:r>
                      <a:r>
                        <a:rPr lang="en-US" dirty="0" err="1" smtClean="0"/>
                        <a:t>rmsprop</a:t>
                      </a:r>
                      <a:endParaRPr lang="en-US" dirty="0" smtClean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 smtClean="0"/>
                        <a:t>- </a:t>
                      </a:r>
                      <a:r>
                        <a:rPr lang="en-US" dirty="0" err="1" smtClean="0"/>
                        <a:t>adagrad</a:t>
                      </a:r>
                      <a:endParaRPr lang="en-US" dirty="0" smtClean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 smtClean="0"/>
                        <a:t>-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adadelta</a:t>
                      </a:r>
                      <a:endParaRPr lang="en-US" baseline="0" dirty="0" smtClean="0"/>
                    </a:p>
                    <a:p>
                      <a:r>
                        <a:rPr lang="mr-IN" baseline="0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Mutilple</a:t>
                      </a:r>
                      <a:r>
                        <a:rPr lang="en-US" dirty="0" smtClean="0"/>
                        <a:t> classification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 err="1" smtClean="0"/>
                        <a:t>sparse_categorical_crossentropy</a:t>
                      </a:r>
                      <a:endParaRPr lang="en-US" dirty="0" smtClean="0"/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categorical_crossentropy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Regression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 smtClean="0"/>
                        <a:t>mean-absolute-error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 smtClean="0"/>
                        <a:t>root-mean-square-error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064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Selection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4498254"/>
              </p:ext>
            </p:extLst>
          </p:nvPr>
        </p:nvGraphicFramePr>
        <p:xfrm>
          <a:off x="838200" y="1825625"/>
          <a:ext cx="10515600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Technique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Linear regression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smtClean="0"/>
                        <a:t>Principal Component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Analysis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smtClean="0"/>
                        <a:t>Bitwise selection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smtClean="0"/>
                        <a:t>-Chi-square</a:t>
                      </a:r>
                      <a:r>
                        <a:rPr lang="en-US" baseline="0" dirty="0" smtClean="0"/>
                        <a:t> test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Computer</a:t>
                      </a:r>
                      <a:r>
                        <a:rPr lang="en-US" baseline="0" dirty="0" smtClean="0"/>
                        <a:t> Vision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smtClean="0"/>
                        <a:t>?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 smtClean="0"/>
                        <a:t>?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217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Mnist</a:t>
            </a:r>
            <a:r>
              <a:rPr lang="en-US" dirty="0" smtClean="0"/>
              <a:t> -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training: 60000 gray images</a:t>
            </a:r>
          </a:p>
          <a:p>
            <a:r>
              <a:rPr lang="en-US" dirty="0" smtClean="0"/>
              <a:t>validation: 10000 gray images</a:t>
            </a:r>
          </a:p>
          <a:p>
            <a:r>
              <a:rPr lang="en-US" dirty="0"/>
              <a:t>e</a:t>
            </a:r>
            <a:r>
              <a:rPr lang="en-US" dirty="0" smtClean="0"/>
              <a:t>ach image size 28x28 with handwriting of a number</a:t>
            </a:r>
          </a:p>
          <a:p>
            <a:r>
              <a:rPr lang="en-US" dirty="0"/>
              <a:t>l</a:t>
            </a:r>
            <a:r>
              <a:rPr lang="en-US" dirty="0" smtClean="0"/>
              <a:t>abel is the number in the image</a:t>
            </a:r>
          </a:p>
          <a:p>
            <a:endParaRPr lang="en-US" dirty="0"/>
          </a:p>
          <a:p>
            <a:r>
              <a:rPr lang="en-US" dirty="0" smtClean="0"/>
              <a:t>Goal: build a ANN from training set to predict the number in image of validation set.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48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Conv2D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72" y="1825625"/>
            <a:ext cx="8419055" cy="4351338"/>
          </a:xfrm>
        </p:spPr>
      </p:pic>
    </p:spTree>
    <p:extLst>
      <p:ext uri="{BB962C8B-B14F-4D97-AF65-F5344CB8AC3E}">
        <p14:creationId xmlns:p14="http://schemas.microsoft.com/office/powerpoint/2010/main" val="21906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MaxPool2D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06772"/>
            <a:ext cx="8176179" cy="4351338"/>
          </a:xfrm>
        </p:spPr>
      </p:pic>
    </p:spTree>
    <p:extLst>
      <p:ext uri="{BB962C8B-B14F-4D97-AF65-F5344CB8AC3E}">
        <p14:creationId xmlns:p14="http://schemas.microsoft.com/office/powerpoint/2010/main" val="46771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Example of Conv2D </a:t>
            </a:r>
            <a:r>
              <a:rPr lang="en-US" sz="3600" smtClean="0"/>
              <a:t>and MaxPooling2D</a:t>
            </a:r>
            <a:endParaRPr lang="en-US" sz="36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53" y="1917700"/>
            <a:ext cx="3136900" cy="3022600"/>
          </a:xfr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165" y="1917700"/>
            <a:ext cx="3149600" cy="3022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883" y="1917700"/>
            <a:ext cx="3136900" cy="3022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25485" y="5552388"/>
            <a:ext cx="4794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# </a:t>
            </a:r>
            <a:r>
              <a:rPr lang="mr-IN" dirty="0" err="1" smtClean="0"/>
              <a:t>vertical</a:t>
            </a:r>
            <a:r>
              <a:rPr lang="mr-IN" dirty="0" smtClean="0"/>
              <a:t> </a:t>
            </a:r>
            <a:r>
              <a:rPr lang="mr-IN" dirty="0" err="1" smtClean="0"/>
              <a:t>lines</a:t>
            </a:r>
            <a:endParaRPr lang="en-US" dirty="0" smtClean="0"/>
          </a:p>
          <a:p>
            <a:r>
              <a:rPr lang="mr-IN" dirty="0" smtClean="0"/>
              <a:t># </a:t>
            </a:r>
            <a:r>
              <a:rPr lang="mr-IN" dirty="0" err="1" smtClean="0"/>
              <a:t>filter</a:t>
            </a:r>
            <a:r>
              <a:rPr lang="mr-IN" dirty="0" smtClean="0"/>
              <a:t> = [ [-1, -2, -1], [0, 0, 0], [1, 2, 1]]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6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Example of Conv2D </a:t>
            </a:r>
            <a:r>
              <a:rPr lang="en-US" sz="3600" smtClean="0"/>
              <a:t>and MaxPooling2D</a:t>
            </a:r>
            <a:endParaRPr lang="en-US" sz="36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53" y="1917700"/>
            <a:ext cx="3136900" cy="3022600"/>
          </a:xfrm>
        </p:spPr>
      </p:pic>
      <p:sp>
        <p:nvSpPr>
          <p:cNvPr id="16" name="TextBox 15"/>
          <p:cNvSpPr txBox="1"/>
          <p:nvPr/>
        </p:nvSpPr>
        <p:spPr>
          <a:xfrm>
            <a:off x="1225485" y="5552388"/>
            <a:ext cx="4275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# horizontal </a:t>
            </a:r>
            <a:r>
              <a:rPr lang="pt-BR" dirty="0" err="1" smtClean="0"/>
              <a:t>lines</a:t>
            </a:r>
            <a:endParaRPr lang="pt-BR" dirty="0" smtClean="0"/>
          </a:p>
          <a:p>
            <a:r>
              <a:rPr lang="pt-BR" dirty="0" smtClean="0"/>
              <a:t># </a:t>
            </a:r>
            <a:r>
              <a:rPr lang="pt-BR" dirty="0" err="1" smtClean="0"/>
              <a:t>filter</a:t>
            </a:r>
            <a:r>
              <a:rPr lang="pt-BR" dirty="0" smtClean="0"/>
              <a:t> = [ [-1, 0, 1], [-2, 0, 2], [-1, 0, 1]]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750" y="1917700"/>
            <a:ext cx="3149600" cy="3022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039" y="1917700"/>
            <a:ext cx="31369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1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together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729039"/>
              </a:xfrm>
            </p:spPr>
            <p:txBody>
              <a:bodyPr/>
              <a:lstStyle/>
              <a:p>
                <a:r>
                  <a:rPr lang="en-US" sz="3200" dirty="0" smtClean="0">
                    <a:latin typeface="Century Schoolbook" charset="0"/>
                    <a:ea typeface="Century Schoolbook" charset="0"/>
                    <a:cs typeface="Century Schoolbook" charset="0"/>
                  </a:rPr>
                  <a:t>Training set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(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…</m:t>
                    </m:r>
                    <m:r>
                      <a:rPr lang="en-US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  <a:endParaRPr lang="en-US" sz="1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729039"/>
              </a:xfrm>
              <a:blipFill rotWithShape="0">
                <a:blip r:embed="rId2"/>
                <a:stretch>
                  <a:fillRect l="-1333" t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575" r="23250"/>
          <a:stretch/>
        </p:blipFill>
        <p:spPr>
          <a:xfrm>
            <a:off x="741595" y="3790575"/>
            <a:ext cx="1663675" cy="1693005"/>
          </a:xfrm>
          <a:prstGeom prst="rect">
            <a:avLst/>
          </a:prstGeom>
        </p:spPr>
      </p:pic>
      <p:cxnSp>
        <p:nvCxnSpPr>
          <p:cNvPr id="5" name="Straight Arrow Connector 4"/>
          <p:cNvCxnSpPr>
            <a:cxnSpLocks/>
          </p:cNvCxnSpPr>
          <p:nvPr/>
        </p:nvCxnSpPr>
        <p:spPr>
          <a:xfrm>
            <a:off x="4640565" y="4586051"/>
            <a:ext cx="65895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cxnSpLocks/>
          </p:cNvCxnSpPr>
          <p:nvPr/>
        </p:nvCxnSpPr>
        <p:spPr>
          <a:xfrm>
            <a:off x="8625011" y="4586051"/>
            <a:ext cx="65895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10694850" y="4590674"/>
            <a:ext cx="65895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11261159" y="4259685"/>
                <a:ext cx="51385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1159" y="4259685"/>
                <a:ext cx="513859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ube 9"/>
          <p:cNvSpPr/>
          <p:nvPr/>
        </p:nvSpPr>
        <p:spPr>
          <a:xfrm>
            <a:off x="7359908" y="3967523"/>
            <a:ext cx="1032337" cy="1036318"/>
          </a:xfrm>
          <a:prstGeom prst="cube">
            <a:avLst>
              <a:gd name="adj" fmla="val 57823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/>
          <p:cNvSpPr/>
          <p:nvPr/>
        </p:nvSpPr>
        <p:spPr>
          <a:xfrm rot="16200000">
            <a:off x="8968304" y="4473845"/>
            <a:ext cx="1089867" cy="130275"/>
          </a:xfrm>
          <a:prstGeom prst="cube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>
            <a:off x="6561563" y="4586051"/>
            <a:ext cx="65895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EBBD931E-C3AA-474B-BE55-5A421208A97F}"/>
              </a:ext>
            </a:extLst>
          </p:cNvPr>
          <p:cNvCxnSpPr>
            <a:cxnSpLocks/>
          </p:cNvCxnSpPr>
          <p:nvPr/>
        </p:nvCxnSpPr>
        <p:spPr>
          <a:xfrm>
            <a:off x="2564495" y="4586051"/>
            <a:ext cx="47539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be 14">
            <a:extLst>
              <a:ext uri="{FF2B5EF4-FFF2-40B4-BE49-F238E27FC236}">
                <a16:creationId xmlns:a16="http://schemas.microsoft.com/office/drawing/2014/main" xmlns="" id="{E9E10E2C-A6E7-464F-A196-D2D0D554D8C7}"/>
              </a:ext>
            </a:extLst>
          </p:cNvPr>
          <p:cNvSpPr/>
          <p:nvPr/>
        </p:nvSpPr>
        <p:spPr>
          <a:xfrm rot="16200000">
            <a:off x="9771662" y="4473844"/>
            <a:ext cx="1089867" cy="130275"/>
          </a:xfrm>
          <a:prstGeom prst="cube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4BE8CA9F-4595-4DB9-8A35-18ADA0DC99DD}"/>
              </a:ext>
            </a:extLst>
          </p:cNvPr>
          <p:cNvCxnSpPr>
            <a:cxnSpLocks/>
          </p:cNvCxnSpPr>
          <p:nvPr/>
        </p:nvCxnSpPr>
        <p:spPr>
          <a:xfrm>
            <a:off x="9657646" y="4586051"/>
            <a:ext cx="50175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be 16"/>
          <p:cNvSpPr/>
          <p:nvPr/>
        </p:nvSpPr>
        <p:spPr>
          <a:xfrm>
            <a:off x="3435713" y="3593659"/>
            <a:ext cx="824132" cy="1984781"/>
          </a:xfrm>
          <a:prstGeom prst="cube">
            <a:avLst>
              <a:gd name="adj" fmla="val 812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8809620">
            <a:off x="2875338" y="3617982"/>
            <a:ext cx="1224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smtClean="0">
                <a:latin typeface="Century Schoolbook" charset="0"/>
                <a:ea typeface="Century Schoolbook" charset="0"/>
                <a:cs typeface="Century Schoolbook" charset="0"/>
              </a:rPr>
              <a:t>28x28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162763" y="3491242"/>
            <a:ext cx="700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>128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9833413" y="4355218"/>
            <a:ext cx="1474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smtClean="0">
                <a:latin typeface="Century Schoolbook" charset="0"/>
                <a:ea typeface="Century Schoolbook" charset="0"/>
                <a:cs typeface="Century Schoolbook" charset="0"/>
              </a:rPr>
              <a:t>10 -class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1" name="Cube 20"/>
          <p:cNvSpPr/>
          <p:nvPr/>
        </p:nvSpPr>
        <p:spPr>
          <a:xfrm>
            <a:off x="5397964" y="3967523"/>
            <a:ext cx="1032337" cy="1036318"/>
          </a:xfrm>
          <a:prstGeom prst="cube">
            <a:avLst>
              <a:gd name="adj" fmla="val 57823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 rot="18971768">
            <a:off x="4818246" y="3651867"/>
            <a:ext cx="1769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smtClean="0">
                <a:latin typeface="Century Schoolbook" charset="0"/>
                <a:ea typeface="Century Schoolbook" charset="0"/>
                <a:cs typeface="Century Schoolbook" charset="0"/>
              </a:rPr>
              <a:t>64,14,14,1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 rot="18754711">
            <a:off x="6520375" y="3976458"/>
            <a:ext cx="1769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>64,7,7,1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287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2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679" y="2285746"/>
            <a:ext cx="8394700" cy="1257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3936869"/>
            <a:ext cx="8393979" cy="2044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75315" y="6190726"/>
            <a:ext cx="5787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/>
              </a:rPr>
              <a:t>What is the default filter used by </a:t>
            </a:r>
            <a:r>
              <a:rPr lang="en-US" dirty="0" err="1" smtClean="0">
                <a:hlinkClick r:id="rId4"/>
              </a:rPr>
              <a:t>keras</a:t>
            </a:r>
            <a:r>
              <a:rPr lang="en-US" dirty="0" smtClean="0">
                <a:hlinkClick r:id="rId4"/>
              </a:rPr>
              <a:t>/</a:t>
            </a:r>
            <a:r>
              <a:rPr lang="en-US" dirty="0" err="1" smtClean="0">
                <a:hlinkClick r:id="rId4"/>
              </a:rPr>
              <a:t>tensorflow</a:t>
            </a:r>
            <a:r>
              <a:rPr lang="en-US" dirty="0" smtClean="0">
                <a:hlinkClick r:id="rId4"/>
              </a:rPr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39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to </a:t>
            </a:r>
            <a:r>
              <a:rPr lang="en-US" dirty="0" smtClean="0"/>
              <a:t>introduce/</a:t>
            </a:r>
            <a:r>
              <a:rPr lang="en-US" dirty="0" smtClean="0"/>
              <a:t>explain</a:t>
            </a:r>
            <a:r>
              <a:rPr lang="en-US" dirty="0"/>
              <a:t> </a:t>
            </a:r>
            <a:r>
              <a:rPr lang="en-US" dirty="0" smtClean="0"/>
              <a:t>all the concepts of deep learning. But to introduce a quick introduction, basic concepts of deep learning and </a:t>
            </a:r>
            <a:r>
              <a:rPr lang="en-US" dirty="0" err="1" smtClean="0"/>
              <a:t>tensorflow</a:t>
            </a:r>
            <a:r>
              <a:rPr lang="en-US" dirty="0" smtClean="0"/>
              <a:t> modules so that we can get out hands dirty on some image analysis as quick as possible.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BatchNormalization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63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CIFAR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test_vgg_cifar10_v2.ipynb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26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Transfer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0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ImageGenerator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17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prepare images data for deep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39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Introduction to Deep Learning</a:t>
            </a:r>
          </a:p>
          <a:p>
            <a:pPr lvl="1"/>
            <a:r>
              <a:rPr lang="en-US" dirty="0" smtClean="0"/>
              <a:t>Artificial Neural Networks (ANNs)</a:t>
            </a:r>
          </a:p>
          <a:p>
            <a:pPr lvl="2"/>
            <a:r>
              <a:rPr lang="en-US" dirty="0" smtClean="0"/>
              <a:t>Activation functions</a:t>
            </a:r>
          </a:p>
          <a:p>
            <a:pPr lvl="2"/>
            <a:r>
              <a:rPr lang="en-US" dirty="0" smtClean="0"/>
              <a:t>Optimizer</a:t>
            </a:r>
          </a:p>
          <a:p>
            <a:pPr lvl="2"/>
            <a:r>
              <a:rPr lang="en-US" dirty="0" smtClean="0"/>
              <a:t>loss</a:t>
            </a:r>
          </a:p>
          <a:p>
            <a:pPr lvl="1"/>
            <a:r>
              <a:rPr lang="en-US" dirty="0" smtClean="0"/>
              <a:t>Convolution 2D</a:t>
            </a:r>
          </a:p>
          <a:p>
            <a:pPr lvl="1"/>
            <a:r>
              <a:rPr lang="en-US" dirty="0" err="1" smtClean="0"/>
              <a:t>MaxPooling</a:t>
            </a:r>
            <a:r>
              <a:rPr lang="en-US" dirty="0" smtClean="0"/>
              <a:t> 2D</a:t>
            </a:r>
          </a:p>
          <a:p>
            <a:pPr lvl="1"/>
            <a:r>
              <a:rPr lang="en-US" dirty="0" smtClean="0"/>
              <a:t>Fully Connected</a:t>
            </a:r>
          </a:p>
          <a:p>
            <a:pPr lvl="1"/>
            <a:r>
              <a:rPr lang="en-US" dirty="0" smtClean="0"/>
              <a:t>Dropout</a:t>
            </a:r>
          </a:p>
          <a:p>
            <a:pPr lvl="1"/>
            <a:r>
              <a:rPr lang="en-US" dirty="0" smtClean="0"/>
              <a:t>Batch</a:t>
            </a:r>
          </a:p>
          <a:p>
            <a:r>
              <a:rPr lang="en-US" dirty="0" smtClean="0"/>
              <a:t>Demo programs with CIFAR dataset</a:t>
            </a:r>
          </a:p>
          <a:p>
            <a:pPr lvl="1"/>
            <a:r>
              <a:rPr lang="en-US" dirty="0" smtClean="0"/>
              <a:t>ANNs</a:t>
            </a:r>
          </a:p>
          <a:p>
            <a:pPr lvl="1"/>
            <a:r>
              <a:rPr lang="en-US" dirty="0" smtClean="0"/>
              <a:t>Convolution</a:t>
            </a:r>
          </a:p>
          <a:p>
            <a:pPr lvl="1"/>
            <a:r>
              <a:rPr lang="en-US" dirty="0" smtClean="0"/>
              <a:t>Transfer Learning</a:t>
            </a:r>
          </a:p>
          <a:p>
            <a:r>
              <a:rPr lang="en-US" dirty="0" smtClean="0"/>
              <a:t>Assignment</a:t>
            </a:r>
          </a:p>
          <a:p>
            <a:pPr lvl="1"/>
            <a:r>
              <a:rPr lang="en-US" dirty="0" smtClean="0"/>
              <a:t>Place 365 dataset</a:t>
            </a:r>
          </a:p>
          <a:p>
            <a:pPr lvl="1"/>
            <a:r>
              <a:rPr lang="en-US" dirty="0" smtClean="0"/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45619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Housing Price Prediction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1365662" y="2054431"/>
            <a:ext cx="23751" cy="3206338"/>
          </a:xfrm>
          <a:prstGeom prst="line">
            <a:avLst/>
          </a:prstGeom>
          <a:ln w="635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365662" y="5260769"/>
            <a:ext cx="5047013" cy="0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56956" y="5474524"/>
            <a:ext cx="2366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n</a:t>
            </a:r>
            <a:r>
              <a:rPr 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>umber of beds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581079" y="3244896"/>
            <a:ext cx="88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price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845065" y="2662919"/>
            <a:ext cx="280020" cy="280020"/>
            <a:chOff x="6412674" y="3475729"/>
            <a:chExt cx="731520" cy="731520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991771" y="3582429"/>
            <a:ext cx="280020" cy="280020"/>
            <a:chOff x="6412674" y="3475729"/>
            <a:chExt cx="731520" cy="73152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5663581" y="2265153"/>
            <a:ext cx="280020" cy="280020"/>
            <a:chOff x="6412674" y="3475729"/>
            <a:chExt cx="731520" cy="731520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845065" y="3582429"/>
            <a:ext cx="280020" cy="280020"/>
            <a:chOff x="6412674" y="3475729"/>
            <a:chExt cx="731520" cy="73152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3326477" y="4421599"/>
            <a:ext cx="280020" cy="280020"/>
            <a:chOff x="6412674" y="3475729"/>
            <a:chExt cx="731520" cy="731520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4000122" y="4177958"/>
            <a:ext cx="280020" cy="280020"/>
            <a:chOff x="6412674" y="3475729"/>
            <a:chExt cx="731520" cy="731520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/>
          <p:cNvCxnSpPr/>
          <p:nvPr/>
        </p:nvCxnSpPr>
        <p:spPr>
          <a:xfrm>
            <a:off x="1365662" y="5260769"/>
            <a:ext cx="148905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854712" y="1690688"/>
            <a:ext cx="3557963" cy="35700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8895337" y="4427299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3" name="Straight Arrow Connector 32"/>
          <p:cNvCxnSpPr>
            <a:endCxn id="32" idx="2"/>
          </p:cNvCxnSpPr>
          <p:nvPr/>
        </p:nvCxnSpPr>
        <p:spPr>
          <a:xfrm>
            <a:off x="7720257" y="4701619"/>
            <a:ext cx="117508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2" idx="6"/>
          </p:cNvCxnSpPr>
          <p:nvPr/>
        </p:nvCxnSpPr>
        <p:spPr>
          <a:xfrm>
            <a:off x="9443977" y="4701619"/>
            <a:ext cx="1179799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943601" y="4470786"/>
            <a:ext cx="1725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smtClean="0">
                <a:latin typeface="Century Schoolbook" charset="0"/>
                <a:ea typeface="Century Schoolbook" charset="0"/>
                <a:cs typeface="Century Schoolbook" charset="0"/>
              </a:rPr>
              <a:t>#bedrooms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426390" y="4465350"/>
            <a:ext cx="1026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>price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557298" y="3959934"/>
            <a:ext cx="1224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smtClean="0">
                <a:latin typeface="Century Schoolbook" charset="0"/>
                <a:ea typeface="Century Schoolbook" charset="0"/>
                <a:cs typeface="Century Schoolbook" charset="0"/>
              </a:rPr>
              <a:t>neuron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087943" y="2460168"/>
            <a:ext cx="4571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Century Schoolbook" charset="0"/>
                <a:ea typeface="Century Schoolbook" charset="0"/>
                <a:cs typeface="Century Schoolbook" charset="0"/>
              </a:rPr>
              <a:t>ReLU</a:t>
            </a: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>- Rectified </a:t>
            </a:r>
            <a:r>
              <a:rPr 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>Linear</a:t>
            </a:r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 </a:t>
            </a:r>
            <a:r>
              <a:rPr 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>Unit</a:t>
            </a:r>
          </a:p>
          <a:p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  <a:p>
            <a:r>
              <a:rPr 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>= max(0, x)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69409" y="5459700"/>
            <a:ext cx="4366581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 smtClean="0"/>
              <a:t>y </a:t>
            </a:r>
            <a:r>
              <a:rPr lang="mr-IN" dirty="0" smtClean="0"/>
              <a:t>–</a:t>
            </a:r>
            <a:r>
              <a:rPr lang="en-US" dirty="0" smtClean="0"/>
              <a:t> price</a:t>
            </a:r>
          </a:p>
          <a:p>
            <a:r>
              <a:rPr lang="en-US" dirty="0" smtClean="0"/>
              <a:t>X - #bedrooms</a:t>
            </a:r>
          </a:p>
          <a:p>
            <a:r>
              <a:rPr lang="en-US" dirty="0" smtClean="0"/>
              <a:t>w - weight</a:t>
            </a:r>
          </a:p>
          <a:p>
            <a:pPr algn="ctr"/>
            <a:r>
              <a:rPr lang="en-US" dirty="0" smtClean="0"/>
              <a:t>y = f(w * X + bias) = max(0, </a:t>
            </a:r>
            <a:r>
              <a:rPr lang="en-US" dirty="0" smtClean="0"/>
              <a:t>w * X + bias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49" name="Straight Connector 48"/>
          <p:cNvCxnSpPr>
            <a:stCxn id="32" idx="7"/>
            <a:endCxn id="32" idx="5"/>
          </p:cNvCxnSpPr>
          <p:nvPr/>
        </p:nvCxnSpPr>
        <p:spPr>
          <a:xfrm>
            <a:off x="9363631" y="4507645"/>
            <a:ext cx="0" cy="38794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192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8" grpId="0"/>
      <p:bldP spid="39" grpId="0"/>
      <p:bldP spid="43" grpId="0"/>
      <p:bldP spid="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 rot="20245531">
            <a:off x="5782600" y="4559326"/>
            <a:ext cx="2308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>s</a:t>
            </a:r>
            <a:r>
              <a:rPr 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>chool quality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5197" y="3167217"/>
            <a:ext cx="1815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#bedrooms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1838" y="4074347"/>
            <a:ext cx="1553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zip code</a:t>
            </a:r>
            <a:endParaRPr lang="en-US" sz="1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7395" y="4981476"/>
            <a:ext cx="1783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wealth</a:t>
            </a:r>
            <a:endParaRPr lang="en-US" sz="1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44386" y="2260087"/>
            <a:ext cx="1026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size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Housing Price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127579" y="2290119"/>
                <a:ext cx="3832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579" y="2290119"/>
                <a:ext cx="383246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7937" r="-634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133190" y="3235723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190" y="3235723"/>
                <a:ext cx="37202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127579" y="4132840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579" y="4132840"/>
                <a:ext cx="3720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9836" r="-9836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133190" y="5029957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190" y="5029957"/>
                <a:ext cx="37202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475" r="-8197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/>
          <p:cNvSpPr/>
          <p:nvPr/>
        </p:nvSpPr>
        <p:spPr>
          <a:xfrm>
            <a:off x="5348707" y="4707156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5350065" y="2683148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5342817" y="3695152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7907621" y="3695152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5" name="Straight Arrow Connector 34"/>
          <p:cNvCxnSpPr>
            <a:cxnSpLocks/>
            <a:stCxn id="21" idx="3"/>
            <a:endCxn id="30" idx="2"/>
          </p:cNvCxnSpPr>
          <p:nvPr/>
        </p:nvCxnSpPr>
        <p:spPr>
          <a:xfrm flipV="1">
            <a:off x="3505215" y="4981476"/>
            <a:ext cx="1843492" cy="23314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  <a:stCxn id="15" idx="3"/>
            <a:endCxn id="31" idx="2"/>
          </p:cNvCxnSpPr>
          <p:nvPr/>
        </p:nvCxnSpPr>
        <p:spPr>
          <a:xfrm>
            <a:off x="3510825" y="2474785"/>
            <a:ext cx="1839240" cy="4826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19" idx="3"/>
            <a:endCxn id="31" idx="2"/>
          </p:cNvCxnSpPr>
          <p:nvPr/>
        </p:nvCxnSpPr>
        <p:spPr>
          <a:xfrm flipV="1">
            <a:off x="3505215" y="2957468"/>
            <a:ext cx="1844850" cy="46292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1" idx="6"/>
            <a:endCxn id="33" idx="1"/>
          </p:cNvCxnSpPr>
          <p:nvPr/>
        </p:nvCxnSpPr>
        <p:spPr>
          <a:xfrm>
            <a:off x="5898705" y="2957468"/>
            <a:ext cx="2089262" cy="81803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30" idx="6"/>
            <a:endCxn id="33" idx="3"/>
          </p:cNvCxnSpPr>
          <p:nvPr/>
        </p:nvCxnSpPr>
        <p:spPr>
          <a:xfrm flipV="1">
            <a:off x="5897347" y="4163446"/>
            <a:ext cx="2090620" cy="81803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32" idx="6"/>
            <a:endCxn id="33" idx="2"/>
          </p:cNvCxnSpPr>
          <p:nvPr/>
        </p:nvCxnSpPr>
        <p:spPr>
          <a:xfrm>
            <a:off x="5891457" y="3969472"/>
            <a:ext cx="2016164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33" idx="6"/>
          </p:cNvCxnSpPr>
          <p:nvPr/>
        </p:nvCxnSpPr>
        <p:spPr>
          <a:xfrm>
            <a:off x="8456261" y="3969472"/>
            <a:ext cx="627022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9108574" y="3701781"/>
            <a:ext cx="1528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y</a:t>
            </a:r>
            <a:r>
              <a:rPr 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> - price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D6EB6B0B-F8EC-4AD7-ABE8-BCBB7D36E005}"/>
              </a:ext>
            </a:extLst>
          </p:cNvPr>
          <p:cNvCxnSpPr>
            <a:cxnSpLocks/>
            <a:stCxn id="20" idx="3"/>
            <a:endCxn id="32" idx="2"/>
          </p:cNvCxnSpPr>
          <p:nvPr/>
        </p:nvCxnSpPr>
        <p:spPr>
          <a:xfrm flipV="1">
            <a:off x="3499604" y="3969472"/>
            <a:ext cx="1843213" cy="3480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AE6AF5CA-1F6B-4B66-903F-858F7169B9DA}"/>
              </a:ext>
            </a:extLst>
          </p:cNvPr>
          <p:cNvCxnSpPr>
            <a:cxnSpLocks/>
            <a:stCxn id="20" idx="3"/>
            <a:endCxn id="30" idx="2"/>
          </p:cNvCxnSpPr>
          <p:nvPr/>
        </p:nvCxnSpPr>
        <p:spPr>
          <a:xfrm>
            <a:off x="3499604" y="4317506"/>
            <a:ext cx="1849103" cy="66397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 rot="1341750">
            <a:off x="5610923" y="2811052"/>
            <a:ext cx="2287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f</a:t>
            </a:r>
            <a:r>
              <a:rPr 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>amily size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656547" y="3518800"/>
            <a:ext cx="1924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smtClean="0">
                <a:latin typeface="Century Schoolbook" charset="0"/>
                <a:ea typeface="Century Schoolbook" charset="0"/>
                <a:cs typeface="Century Schoolbook" charset="0"/>
              </a:rPr>
              <a:t>walkability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 flipV="1">
            <a:off x="5835571" y="2802877"/>
            <a:ext cx="1358" cy="3396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8377882" y="3799641"/>
            <a:ext cx="1358" cy="3396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5815643" y="3789663"/>
            <a:ext cx="1358" cy="3396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5835571" y="4825283"/>
            <a:ext cx="1358" cy="3396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94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6" grpId="0"/>
      <p:bldP spid="7" grpId="0"/>
      <p:bldP spid="8" grpId="0"/>
      <p:bldP spid="9" grpId="0"/>
      <p:bldP spid="15" grpId="0"/>
      <p:bldP spid="19" grpId="0"/>
      <p:bldP spid="20" grpId="0"/>
      <p:bldP spid="21" grpId="0"/>
      <p:bldP spid="30" grpId="0" animBg="1"/>
      <p:bldP spid="31" grpId="0" animBg="1"/>
      <p:bldP spid="32" grpId="0" animBg="1"/>
      <p:bldP spid="33" grpId="0" animBg="1"/>
      <p:bldP spid="160" grpId="0"/>
      <p:bldP spid="41" grpId="0"/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55197" y="3167217"/>
            <a:ext cx="1815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#bedrooms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1838" y="4074347"/>
            <a:ext cx="1553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zip code</a:t>
            </a:r>
            <a:endParaRPr lang="en-US" sz="1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7395" y="4981476"/>
            <a:ext cx="1783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wealth</a:t>
            </a:r>
            <a:endParaRPr lang="en-US" sz="1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44386" y="2260087"/>
            <a:ext cx="1026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size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Housing Price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127579" y="2290119"/>
                <a:ext cx="3832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579" y="2290119"/>
                <a:ext cx="383246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7937" r="-634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133190" y="3235723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190" y="3235723"/>
                <a:ext cx="37202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127579" y="4132840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579" y="4132840"/>
                <a:ext cx="3720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9836" r="-9836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133190" y="5029957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190" y="5029957"/>
                <a:ext cx="37202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475" r="-8197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/>
          <p:cNvSpPr/>
          <p:nvPr/>
        </p:nvSpPr>
        <p:spPr>
          <a:xfrm>
            <a:off x="5348707" y="4707156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5350065" y="2683148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5342817" y="3695152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8379818" y="3688523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5" name="Straight Arrow Connector 34"/>
          <p:cNvCxnSpPr>
            <a:cxnSpLocks/>
            <a:stCxn id="21" idx="3"/>
            <a:endCxn id="30" idx="2"/>
          </p:cNvCxnSpPr>
          <p:nvPr/>
        </p:nvCxnSpPr>
        <p:spPr>
          <a:xfrm flipV="1">
            <a:off x="3505215" y="4981476"/>
            <a:ext cx="1843492" cy="23314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  <a:stCxn id="21" idx="3"/>
            <a:endCxn id="32" idx="3"/>
          </p:cNvCxnSpPr>
          <p:nvPr/>
        </p:nvCxnSpPr>
        <p:spPr>
          <a:xfrm flipV="1">
            <a:off x="3505215" y="4163446"/>
            <a:ext cx="1917948" cy="105117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1" idx="3"/>
            <a:endCxn id="31" idx="3"/>
          </p:cNvCxnSpPr>
          <p:nvPr/>
        </p:nvCxnSpPr>
        <p:spPr>
          <a:xfrm flipV="1">
            <a:off x="3505215" y="3151442"/>
            <a:ext cx="1925196" cy="206318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  <a:stCxn id="15" idx="3"/>
            <a:endCxn id="31" idx="2"/>
          </p:cNvCxnSpPr>
          <p:nvPr/>
        </p:nvCxnSpPr>
        <p:spPr>
          <a:xfrm>
            <a:off x="3510825" y="2474785"/>
            <a:ext cx="1839240" cy="4826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5" idx="3"/>
            <a:endCxn id="32" idx="1"/>
          </p:cNvCxnSpPr>
          <p:nvPr/>
        </p:nvCxnSpPr>
        <p:spPr>
          <a:xfrm>
            <a:off x="3510825" y="2474785"/>
            <a:ext cx="1912338" cy="130071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5" idx="3"/>
            <a:endCxn id="30" idx="1"/>
          </p:cNvCxnSpPr>
          <p:nvPr/>
        </p:nvCxnSpPr>
        <p:spPr>
          <a:xfrm>
            <a:off x="3510825" y="2474785"/>
            <a:ext cx="1918228" cy="231271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9" idx="3"/>
            <a:endCxn id="32" idx="2"/>
          </p:cNvCxnSpPr>
          <p:nvPr/>
        </p:nvCxnSpPr>
        <p:spPr>
          <a:xfrm>
            <a:off x="3505215" y="3420389"/>
            <a:ext cx="1837602" cy="5490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9" idx="3"/>
            <a:endCxn id="30" idx="2"/>
          </p:cNvCxnSpPr>
          <p:nvPr/>
        </p:nvCxnSpPr>
        <p:spPr>
          <a:xfrm>
            <a:off x="3505215" y="3420389"/>
            <a:ext cx="1843492" cy="156108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19" idx="3"/>
            <a:endCxn id="31" idx="2"/>
          </p:cNvCxnSpPr>
          <p:nvPr/>
        </p:nvCxnSpPr>
        <p:spPr>
          <a:xfrm flipV="1">
            <a:off x="3505215" y="2957468"/>
            <a:ext cx="1844850" cy="46292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1" idx="6"/>
            <a:endCxn id="33" idx="1"/>
          </p:cNvCxnSpPr>
          <p:nvPr/>
        </p:nvCxnSpPr>
        <p:spPr>
          <a:xfrm>
            <a:off x="5898705" y="2957468"/>
            <a:ext cx="2561459" cy="81140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30" idx="7"/>
            <a:endCxn id="33" idx="3"/>
          </p:cNvCxnSpPr>
          <p:nvPr/>
        </p:nvCxnSpPr>
        <p:spPr>
          <a:xfrm flipV="1">
            <a:off x="5817001" y="4156817"/>
            <a:ext cx="2643163" cy="630685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32" idx="6"/>
            <a:endCxn id="33" idx="2"/>
          </p:cNvCxnSpPr>
          <p:nvPr/>
        </p:nvCxnSpPr>
        <p:spPr>
          <a:xfrm flipV="1">
            <a:off x="5891457" y="3962843"/>
            <a:ext cx="2488361" cy="662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33" idx="6"/>
          </p:cNvCxnSpPr>
          <p:nvPr/>
        </p:nvCxnSpPr>
        <p:spPr>
          <a:xfrm>
            <a:off x="8928458" y="3962843"/>
            <a:ext cx="627022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9580771" y="3695152"/>
            <a:ext cx="1513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y</a:t>
            </a:r>
            <a:r>
              <a:rPr lang="en-US" sz="2400" dirty="0" smtClean="0">
                <a:latin typeface="Century Schoolbook" charset="0"/>
                <a:ea typeface="Century Schoolbook" charset="0"/>
                <a:cs typeface="Century Schoolbook" charset="0"/>
              </a:rPr>
              <a:t> - price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D6EB6B0B-F8EC-4AD7-ABE8-BCBB7D36E005}"/>
              </a:ext>
            </a:extLst>
          </p:cNvPr>
          <p:cNvCxnSpPr>
            <a:cxnSpLocks/>
            <a:stCxn id="20" idx="3"/>
            <a:endCxn id="32" idx="2"/>
          </p:cNvCxnSpPr>
          <p:nvPr/>
        </p:nvCxnSpPr>
        <p:spPr>
          <a:xfrm flipV="1">
            <a:off x="3499604" y="3969472"/>
            <a:ext cx="1843213" cy="3480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A86C41F2-2D7B-4688-9C00-81C56060C7AB}"/>
              </a:ext>
            </a:extLst>
          </p:cNvPr>
          <p:cNvCxnSpPr>
            <a:cxnSpLocks/>
            <a:stCxn id="20" idx="3"/>
            <a:endCxn id="31" idx="2"/>
          </p:cNvCxnSpPr>
          <p:nvPr/>
        </p:nvCxnSpPr>
        <p:spPr>
          <a:xfrm flipV="1">
            <a:off x="3499604" y="2957468"/>
            <a:ext cx="1850461" cy="136003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AE6AF5CA-1F6B-4B66-903F-858F7169B9DA}"/>
              </a:ext>
            </a:extLst>
          </p:cNvPr>
          <p:cNvCxnSpPr>
            <a:cxnSpLocks/>
            <a:stCxn id="20" idx="3"/>
            <a:endCxn id="30" idx="2"/>
          </p:cNvCxnSpPr>
          <p:nvPr/>
        </p:nvCxnSpPr>
        <p:spPr>
          <a:xfrm>
            <a:off x="3499604" y="4317506"/>
            <a:ext cx="1849103" cy="66397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5835571" y="4825283"/>
            <a:ext cx="1358" cy="3396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 flipV="1">
            <a:off x="5829054" y="2787637"/>
            <a:ext cx="1358" cy="3396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 flipV="1">
            <a:off x="5809074" y="3803827"/>
            <a:ext cx="1358" cy="3396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8843364" y="3793012"/>
            <a:ext cx="1358" cy="3396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8159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5" grpId="0"/>
      <p:bldP spid="19" grpId="0"/>
      <p:bldP spid="20" grpId="0"/>
      <p:bldP spid="21" grpId="0"/>
      <p:bldP spid="30" grpId="0" animBg="1"/>
      <p:bldP spid="31" grpId="0" animBg="1"/>
      <p:bldP spid="32" grpId="0" animBg="1"/>
      <p:bldP spid="33" grpId="0" animBg="1"/>
      <p:bldP spid="16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165636"/>
            <a:ext cx="10058400" cy="36713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activation function work?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4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45722"/>
            <a:ext cx="10515600" cy="301760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activation function work?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28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310" y="1825625"/>
            <a:ext cx="8659379" cy="4351338"/>
          </a:xfrm>
        </p:spPr>
      </p:pic>
    </p:spTree>
    <p:extLst>
      <p:ext uri="{BB962C8B-B14F-4D97-AF65-F5344CB8AC3E}">
        <p14:creationId xmlns:p14="http://schemas.microsoft.com/office/powerpoint/2010/main" val="139393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</TotalTime>
  <Words>444</Words>
  <Application>Microsoft Macintosh PowerPoint</Application>
  <PresentationFormat>Widescreen</PresentationFormat>
  <Paragraphs>144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Calibri</vt:lpstr>
      <vt:lpstr>Cambria Math</vt:lpstr>
      <vt:lpstr>Century Gothic</vt:lpstr>
      <vt:lpstr>Century Schoolbook</vt:lpstr>
      <vt:lpstr>Mangal</vt:lpstr>
      <vt:lpstr>Arial</vt:lpstr>
      <vt:lpstr>Office Theme</vt:lpstr>
      <vt:lpstr>CLGX-Hackathon 2019</vt:lpstr>
      <vt:lpstr>Goals</vt:lpstr>
      <vt:lpstr>Agenda</vt:lpstr>
      <vt:lpstr>Housing Price Prediction</vt:lpstr>
      <vt:lpstr>Housing Price Prediction</vt:lpstr>
      <vt:lpstr>Housing Price Prediction</vt:lpstr>
      <vt:lpstr>How does activation function work?</vt:lpstr>
      <vt:lpstr>How does activation function work?</vt:lpstr>
      <vt:lpstr>PowerPoint Presentation</vt:lpstr>
      <vt:lpstr>ANN - mnist</vt:lpstr>
      <vt:lpstr>Loss and optimizer in tensorflow</vt:lpstr>
      <vt:lpstr>Feature Selection</vt:lpstr>
      <vt:lpstr>Mnist - dataset</vt:lpstr>
      <vt:lpstr>Conv2D</vt:lpstr>
      <vt:lpstr>MaxPool2D</vt:lpstr>
      <vt:lpstr>Example of Conv2D and MaxPooling2D</vt:lpstr>
      <vt:lpstr>Example of Conv2D and MaxPooling2D</vt:lpstr>
      <vt:lpstr>Putting it together</vt:lpstr>
      <vt:lpstr>PowerPoint Presentation</vt:lpstr>
      <vt:lpstr>BatchNormalization</vt:lpstr>
      <vt:lpstr>Batch</vt:lpstr>
      <vt:lpstr>CIFAR dataset</vt:lpstr>
      <vt:lpstr>Transfer Learning</vt:lpstr>
      <vt:lpstr>ImageGenerator</vt:lpstr>
      <vt:lpstr>How to prepare images data for deep learning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CLGX-Hackathon 2019</dc:title>
  <dc:creator>Microsoft Office User</dc:creator>
  <cp:lastModifiedBy>Microsoft Office User</cp:lastModifiedBy>
  <cp:revision>47</cp:revision>
  <dcterms:created xsi:type="dcterms:W3CDTF">2019-03-30T22:33:09Z</dcterms:created>
  <dcterms:modified xsi:type="dcterms:W3CDTF">2019-03-31T05:46:14Z</dcterms:modified>
</cp:coreProperties>
</file>